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League Spartan" charset="1" panose="00000800000000000000"/>
      <p:regular r:id="rId15"/>
    </p:embeddedFont>
    <p:embeddedFont>
      <p:font typeface="FS Albert Arabic" charset="1" panose="020B0503040502020804"/>
      <p:regular r:id="rId16"/>
    </p:embeddedFont>
    <p:embeddedFont>
      <p:font typeface="Alegreya Sans SC Bold" charset="1" panose="00000800000000000000"/>
      <p:regular r:id="rId17"/>
    </p:embeddedFont>
    <p:embeddedFont>
      <p:font typeface="FS Albert Arabic Bold" charset="1" panose="020B0803040502020804"/>
      <p:regular r:id="rId18"/>
    </p:embeddedFont>
    <p:embeddedFont>
      <p:font typeface="Alegreya Sans SC Bold Italics" charset="1" panose="00000800000000000000"/>
      <p:regular r:id="rId19"/>
    </p:embeddedFont>
    <p:embeddedFont>
      <p:font typeface="Alegreya Sans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36017" y="-524565"/>
            <a:ext cx="21057374" cy="11721390"/>
          </a:xfrm>
          <a:custGeom>
            <a:avLst/>
            <a:gdLst/>
            <a:ahLst/>
            <a:cxnLst/>
            <a:rect r="r" b="b" t="t" l="l"/>
            <a:pathLst>
              <a:path h="11721390" w="21057374">
                <a:moveTo>
                  <a:pt x="0" y="0"/>
                </a:moveTo>
                <a:lnTo>
                  <a:pt x="21057374" y="0"/>
                </a:lnTo>
                <a:lnTo>
                  <a:pt x="21057374" y="11721390"/>
                </a:lnTo>
                <a:lnTo>
                  <a:pt x="0" y="117213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43768" y="2689538"/>
            <a:ext cx="13400465" cy="5293184"/>
          </a:xfrm>
          <a:custGeom>
            <a:avLst/>
            <a:gdLst/>
            <a:ahLst/>
            <a:cxnLst/>
            <a:rect r="r" b="b" t="t" l="l"/>
            <a:pathLst>
              <a:path h="5293184" w="13400465">
                <a:moveTo>
                  <a:pt x="0" y="0"/>
                </a:moveTo>
                <a:lnTo>
                  <a:pt x="13400464" y="0"/>
                </a:lnTo>
                <a:lnTo>
                  <a:pt x="13400464" y="5293184"/>
                </a:lnTo>
                <a:lnTo>
                  <a:pt x="0" y="52931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2689538" cy="2689538"/>
          </a:xfrm>
          <a:custGeom>
            <a:avLst/>
            <a:gdLst/>
            <a:ahLst/>
            <a:cxnLst/>
            <a:rect r="r" b="b" t="t" l="l"/>
            <a:pathLst>
              <a:path h="2689538" w="2689538">
                <a:moveTo>
                  <a:pt x="0" y="0"/>
                </a:moveTo>
                <a:lnTo>
                  <a:pt x="2689538" y="0"/>
                </a:lnTo>
                <a:lnTo>
                  <a:pt x="2689538" y="2689538"/>
                </a:lnTo>
                <a:lnTo>
                  <a:pt x="0" y="268953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0" y="7597462"/>
            <a:ext cx="2689538" cy="2689538"/>
          </a:xfrm>
          <a:custGeom>
            <a:avLst/>
            <a:gdLst/>
            <a:ahLst/>
            <a:cxnLst/>
            <a:rect r="r" b="b" t="t" l="l"/>
            <a:pathLst>
              <a:path h="2689538" w="2689538">
                <a:moveTo>
                  <a:pt x="0" y="2689538"/>
                </a:moveTo>
                <a:lnTo>
                  <a:pt x="2689538" y="2689538"/>
                </a:lnTo>
                <a:lnTo>
                  <a:pt x="2689538" y="0"/>
                </a:lnTo>
                <a:lnTo>
                  <a:pt x="0" y="0"/>
                </a:lnTo>
                <a:lnTo>
                  <a:pt x="0" y="268953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15595939" y="0"/>
            <a:ext cx="2689538" cy="2689538"/>
          </a:xfrm>
          <a:custGeom>
            <a:avLst/>
            <a:gdLst/>
            <a:ahLst/>
            <a:cxnLst/>
            <a:rect r="r" b="b" t="t" l="l"/>
            <a:pathLst>
              <a:path h="2689538" w="2689538">
                <a:moveTo>
                  <a:pt x="2689538" y="0"/>
                </a:moveTo>
                <a:lnTo>
                  <a:pt x="0" y="0"/>
                </a:lnTo>
                <a:lnTo>
                  <a:pt x="0" y="2689538"/>
                </a:lnTo>
                <a:lnTo>
                  <a:pt x="2689538" y="2689538"/>
                </a:lnTo>
                <a:lnTo>
                  <a:pt x="268953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true" rot="0">
            <a:off x="15595939" y="7597462"/>
            <a:ext cx="2689538" cy="2689538"/>
          </a:xfrm>
          <a:custGeom>
            <a:avLst/>
            <a:gdLst/>
            <a:ahLst/>
            <a:cxnLst/>
            <a:rect r="r" b="b" t="t" l="l"/>
            <a:pathLst>
              <a:path h="2689538" w="2689538">
                <a:moveTo>
                  <a:pt x="2689538" y="2689538"/>
                </a:moveTo>
                <a:lnTo>
                  <a:pt x="0" y="2689538"/>
                </a:lnTo>
                <a:lnTo>
                  <a:pt x="0" y="0"/>
                </a:lnTo>
                <a:lnTo>
                  <a:pt x="2689538" y="0"/>
                </a:lnTo>
                <a:lnTo>
                  <a:pt x="2689538" y="268953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11134" y="2757943"/>
            <a:ext cx="12065732" cy="3737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95"/>
              </a:lnSpc>
            </a:pPr>
            <a:r>
              <a:rPr lang="en-US" sz="9793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Real Time Face Attendance</a:t>
            </a:r>
          </a:p>
          <a:p>
            <a:pPr algn="ctr">
              <a:lnSpc>
                <a:spcPts val="9695"/>
              </a:lnSpc>
            </a:pPr>
            <a:r>
              <a:rPr lang="en-US" sz="9793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System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753622" y="7711762"/>
            <a:ext cx="5639995" cy="72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8"/>
              </a:lnSpc>
            </a:pPr>
            <a:r>
              <a:rPr lang="en-US" sz="5564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Presented by: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653594" y="8777747"/>
            <a:ext cx="9840051" cy="656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14"/>
              </a:lnSpc>
            </a:pPr>
            <a:r>
              <a:rPr lang="en-US" sz="4964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Parth Sharma  AF04977352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400000">
            <a:off x="-4365047" y="2470658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11145170" y="6203854"/>
                </a:moveTo>
                <a:lnTo>
                  <a:pt x="0" y="6203854"/>
                </a:lnTo>
                <a:lnTo>
                  <a:pt x="0" y="0"/>
                </a:lnTo>
                <a:lnTo>
                  <a:pt x="11145170" y="0"/>
                </a:lnTo>
                <a:lnTo>
                  <a:pt x="11145170" y="6203854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1353951" y="2041573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0" y="0"/>
                </a:moveTo>
                <a:lnTo>
                  <a:pt x="11145170" y="0"/>
                </a:lnTo>
                <a:lnTo>
                  <a:pt x="11145170" y="6203854"/>
                </a:lnTo>
                <a:lnTo>
                  <a:pt x="0" y="6203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2523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1581089"/>
                </a:moveTo>
                <a:lnTo>
                  <a:pt x="0" y="1581089"/>
                </a:lnTo>
                <a:lnTo>
                  <a:pt x="0" y="0"/>
                </a:lnTo>
                <a:lnTo>
                  <a:pt x="1581089" y="0"/>
                </a:lnTo>
                <a:lnTo>
                  <a:pt x="1581089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2523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0"/>
                </a:moveTo>
                <a:lnTo>
                  <a:pt x="0" y="0"/>
                </a:lnTo>
                <a:lnTo>
                  <a:pt x="0" y="1581090"/>
                </a:lnTo>
                <a:lnTo>
                  <a:pt x="1581089" y="1581090"/>
                </a:lnTo>
                <a:lnTo>
                  <a:pt x="158108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6706910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1581089"/>
                </a:moveTo>
                <a:lnTo>
                  <a:pt x="1581090" y="1581089"/>
                </a:lnTo>
                <a:lnTo>
                  <a:pt x="1581090" y="0"/>
                </a:lnTo>
                <a:lnTo>
                  <a:pt x="0" y="0"/>
                </a:lnTo>
                <a:lnTo>
                  <a:pt x="0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706910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0"/>
                </a:moveTo>
                <a:lnTo>
                  <a:pt x="1581090" y="0"/>
                </a:lnTo>
                <a:lnTo>
                  <a:pt x="1581090" y="1581090"/>
                </a:lnTo>
                <a:lnTo>
                  <a:pt x="0" y="1581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867097" y="2384298"/>
            <a:ext cx="8839813" cy="764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7238" indent="-388619" lvl="1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This pr</a:t>
            </a: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oject presents a Real-Time Face Attendance System using Python and Firebase. </a:t>
            </a:r>
          </a:p>
          <a:p>
            <a:pPr algn="just" marL="777238" indent="-388619" lvl="1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The system captures live video, recognizes faces using computer vision techniques, and automatically marks attendance. </a:t>
            </a:r>
          </a:p>
          <a:p>
            <a:pPr algn="just" marL="777238" indent="-388619" lvl="1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Attendance records are stored in Firebase and updated in real time. </a:t>
            </a:r>
          </a:p>
          <a:p>
            <a:pPr algn="just" marL="777238" indent="-388619" lvl="1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The solution is contactless, fast, and reduces proxy attendance, making it suitable for educational institutions and organizations.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13180" y="971550"/>
            <a:ext cx="5061639" cy="111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89"/>
              </a:lnSpc>
            </a:pPr>
            <a:r>
              <a:rPr lang="en-US" b="true" sz="6999">
                <a:solidFill>
                  <a:srgbClr val="1800AD"/>
                </a:solidFill>
                <a:latin typeface="Alegreya Sans SC Bold"/>
                <a:ea typeface="Alegreya Sans SC Bold"/>
                <a:cs typeface="Alegreya Sans SC Bold"/>
                <a:sym typeface="Alegreya Sans SC Bold"/>
              </a:rPr>
              <a:t>Abstract 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273384" y="2356718"/>
            <a:ext cx="7035241" cy="5573563"/>
            <a:chOff x="0" y="0"/>
            <a:chExt cx="6705600" cy="53124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705600" cy="5312410"/>
            </a:xfrm>
            <a:custGeom>
              <a:avLst/>
              <a:gdLst/>
              <a:ahLst/>
              <a:cxnLst/>
              <a:rect r="r" b="b" t="t" l="l"/>
              <a:pathLst>
                <a:path h="5312410" w="6705600">
                  <a:moveTo>
                    <a:pt x="4471670" y="405130"/>
                  </a:moveTo>
                  <a:lnTo>
                    <a:pt x="4471670" y="0"/>
                  </a:lnTo>
                  <a:lnTo>
                    <a:pt x="2235200" y="405130"/>
                  </a:lnTo>
                  <a:lnTo>
                    <a:pt x="2235200" y="0"/>
                  </a:lnTo>
                  <a:lnTo>
                    <a:pt x="0" y="405130"/>
                  </a:lnTo>
                  <a:lnTo>
                    <a:pt x="0" y="5312410"/>
                  </a:lnTo>
                  <a:lnTo>
                    <a:pt x="2235200" y="4907280"/>
                  </a:lnTo>
                  <a:lnTo>
                    <a:pt x="2235200" y="5312410"/>
                  </a:lnTo>
                  <a:lnTo>
                    <a:pt x="4470400" y="4907280"/>
                  </a:lnTo>
                  <a:lnTo>
                    <a:pt x="4470400" y="5312410"/>
                  </a:lnTo>
                  <a:lnTo>
                    <a:pt x="6705600" y="4907280"/>
                  </a:lnTo>
                  <a:lnTo>
                    <a:pt x="6705600" y="0"/>
                  </a:lnTo>
                  <a:lnTo>
                    <a:pt x="4471670" y="405130"/>
                  </a:lnTo>
                  <a:close/>
                </a:path>
              </a:pathLst>
            </a:custGeom>
            <a:blipFill>
              <a:blip r:embed="rId5"/>
              <a:stretch>
                <a:fillRect l="-9454" t="0" r="-9454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400000">
            <a:off x="-4365047" y="2470658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11145170" y="6203854"/>
                </a:moveTo>
                <a:lnTo>
                  <a:pt x="0" y="6203854"/>
                </a:lnTo>
                <a:lnTo>
                  <a:pt x="0" y="0"/>
                </a:lnTo>
                <a:lnTo>
                  <a:pt x="11145170" y="0"/>
                </a:lnTo>
                <a:lnTo>
                  <a:pt x="11145170" y="6203854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83612" y="1693883"/>
            <a:ext cx="14675812" cy="7260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79"/>
              </a:lnSpc>
            </a:pPr>
            <a:r>
              <a:rPr lang="en-US" sz="4711" b="true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Objective:</a:t>
            </a:r>
          </a:p>
          <a:p>
            <a:pPr algn="l" marL="561341" indent="-280670" lvl="1">
              <a:lnSpc>
                <a:spcPts val="5746"/>
              </a:lnSpc>
              <a:buFont typeface="Arial"/>
              <a:buChar char="•"/>
            </a:pPr>
            <a:r>
              <a:rPr lang="en-US" sz="2600" spc="161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To design and develop a real-time face recognition–based attendance system.</a:t>
            </a:r>
          </a:p>
          <a:p>
            <a:pPr algn="l" marL="561341" indent="-280670" lvl="1">
              <a:lnSpc>
                <a:spcPts val="5746"/>
              </a:lnSpc>
              <a:buFont typeface="Arial"/>
              <a:buChar char="•"/>
            </a:pPr>
            <a:r>
              <a:rPr lang="en-US" sz="2600" spc="161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To automate attendance marking and eliminate proxy attendance.</a:t>
            </a:r>
          </a:p>
          <a:p>
            <a:pPr algn="l" marL="561341" indent="-280670" lvl="1">
              <a:lnSpc>
                <a:spcPts val="5746"/>
              </a:lnSpc>
              <a:buFont typeface="Arial"/>
              <a:buChar char="•"/>
            </a:pPr>
            <a:r>
              <a:rPr lang="en-US" sz="2600" spc="161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To provide a contactless, fast, and accurate attendance solution.</a:t>
            </a:r>
          </a:p>
          <a:p>
            <a:pPr algn="l" marL="561341" indent="-280670" lvl="1">
              <a:lnSpc>
                <a:spcPts val="5746"/>
              </a:lnSpc>
              <a:buFont typeface="Arial"/>
              <a:buChar char="•"/>
            </a:pPr>
            <a:r>
              <a:rPr lang="en-US" sz="2600" spc="161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To store and update attendance data in real time using Firebase.</a:t>
            </a:r>
          </a:p>
          <a:p>
            <a:pPr algn="l" marL="561341" indent="-280670" lvl="1">
              <a:lnSpc>
                <a:spcPts val="5746"/>
              </a:lnSpc>
              <a:buFont typeface="Arial"/>
              <a:buChar char="•"/>
            </a:pPr>
            <a:r>
              <a:rPr lang="en-US" sz="2600" spc="161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To create a scalable system suitable for classrooms, offices, and institutions.</a:t>
            </a:r>
          </a:p>
          <a:p>
            <a:pPr algn="l">
              <a:lnSpc>
                <a:spcPts val="11779"/>
              </a:lnSpc>
            </a:pPr>
            <a:r>
              <a:rPr lang="en-US" sz="4711" b="true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Tools and Libraries Used:</a:t>
            </a:r>
          </a:p>
          <a:p>
            <a:pPr algn="l">
              <a:lnSpc>
                <a:spcPts val="4160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11353951" y="2041573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0" y="0"/>
                </a:moveTo>
                <a:lnTo>
                  <a:pt x="11145170" y="0"/>
                </a:lnTo>
                <a:lnTo>
                  <a:pt x="11145170" y="6203854"/>
                </a:lnTo>
                <a:lnTo>
                  <a:pt x="0" y="6203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2523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1581089"/>
                </a:moveTo>
                <a:lnTo>
                  <a:pt x="0" y="1581089"/>
                </a:lnTo>
                <a:lnTo>
                  <a:pt x="0" y="0"/>
                </a:lnTo>
                <a:lnTo>
                  <a:pt x="1581089" y="0"/>
                </a:lnTo>
                <a:lnTo>
                  <a:pt x="1581089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2523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0"/>
                </a:moveTo>
                <a:lnTo>
                  <a:pt x="0" y="0"/>
                </a:lnTo>
                <a:lnTo>
                  <a:pt x="0" y="1581090"/>
                </a:lnTo>
                <a:lnTo>
                  <a:pt x="1581089" y="1581090"/>
                </a:lnTo>
                <a:lnTo>
                  <a:pt x="158108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6706910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1581089"/>
                </a:moveTo>
                <a:lnTo>
                  <a:pt x="1581090" y="1581089"/>
                </a:lnTo>
                <a:lnTo>
                  <a:pt x="1581090" y="0"/>
                </a:lnTo>
                <a:lnTo>
                  <a:pt x="0" y="0"/>
                </a:lnTo>
                <a:lnTo>
                  <a:pt x="0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706910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0"/>
                </a:moveTo>
                <a:lnTo>
                  <a:pt x="1581090" y="0"/>
                </a:lnTo>
                <a:lnTo>
                  <a:pt x="1581090" y="1581090"/>
                </a:lnTo>
                <a:lnTo>
                  <a:pt x="0" y="1581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687041" y="774793"/>
            <a:ext cx="12913919" cy="111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89"/>
              </a:lnSpc>
            </a:pPr>
            <a:r>
              <a:rPr lang="en-US" b="true" sz="6999">
                <a:solidFill>
                  <a:srgbClr val="1800AD"/>
                </a:solidFill>
                <a:latin typeface="Alegreya Sans SC Bold"/>
                <a:ea typeface="Alegreya Sans SC Bold"/>
                <a:cs typeface="Alegreya Sans SC Bold"/>
                <a:sym typeface="Alegreya Sans SC Bold"/>
              </a:rPr>
              <a:t>Project Objective and Tools used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87729" y="7815421"/>
            <a:ext cx="4401264" cy="2239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17"/>
              </a:lnSpc>
              <a:spcBef>
                <a:spcPct val="0"/>
              </a:spcBef>
            </a:pPr>
            <a:r>
              <a:rPr lang="en-US" b="true" sz="5250" i="true">
                <a:solidFill>
                  <a:srgbClr val="000000"/>
                </a:solidFill>
                <a:latin typeface="Alegreya Sans SC Bold Italics"/>
                <a:ea typeface="Alegreya Sans SC Bold Italics"/>
                <a:cs typeface="Alegreya Sans SC Bold Italics"/>
                <a:sym typeface="Alegreya Sans SC Bold Italics"/>
              </a:rPr>
              <a:t>firebase_admin</a:t>
            </a:r>
          </a:p>
          <a:p>
            <a:pPr algn="ctr">
              <a:lnSpc>
                <a:spcPts val="5617"/>
              </a:lnSpc>
              <a:spcBef>
                <a:spcPct val="0"/>
              </a:spcBef>
            </a:pPr>
            <a:r>
              <a:rPr lang="en-US" b="true" sz="5250" i="true">
                <a:solidFill>
                  <a:srgbClr val="000000"/>
                </a:solidFill>
                <a:latin typeface="Alegreya Sans SC Bold Italics"/>
                <a:ea typeface="Alegreya Sans SC Bold Italics"/>
                <a:cs typeface="Alegreya Sans SC Bold Italics"/>
                <a:sym typeface="Alegreya Sans SC Bold Italics"/>
              </a:rPr>
              <a:t>cv2</a:t>
            </a:r>
          </a:p>
          <a:p>
            <a:pPr algn="ctr">
              <a:lnSpc>
                <a:spcPts val="5617"/>
              </a:lnSpc>
              <a:spcBef>
                <a:spcPct val="0"/>
              </a:spcBef>
            </a:pPr>
            <a:r>
              <a:rPr lang="en-US" b="true" sz="5250" i="true">
                <a:solidFill>
                  <a:srgbClr val="000000"/>
                </a:solidFill>
                <a:latin typeface="Alegreya Sans SC Bold Italics"/>
                <a:ea typeface="Alegreya Sans SC Bold Italics"/>
                <a:cs typeface="Alegreya Sans SC Bold Italics"/>
                <a:sym typeface="Alegreya Sans SC Bold Italics"/>
              </a:rPr>
              <a:t>cvzone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612069" y="7815421"/>
            <a:ext cx="2624376" cy="2239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17"/>
              </a:lnSpc>
              <a:spcBef>
                <a:spcPct val="0"/>
              </a:spcBef>
            </a:pPr>
            <a:r>
              <a:rPr lang="en-US" b="true" sz="5250" i="true">
                <a:solidFill>
                  <a:srgbClr val="000000"/>
                </a:solidFill>
                <a:latin typeface="Alegreya Sans SC Bold Italics"/>
                <a:ea typeface="Alegreya Sans SC Bold Italics"/>
                <a:cs typeface="Alegreya Sans SC Bold Italics"/>
                <a:sym typeface="Alegreya Sans SC Bold Italics"/>
              </a:rPr>
              <a:t>os</a:t>
            </a:r>
          </a:p>
          <a:p>
            <a:pPr algn="ctr">
              <a:lnSpc>
                <a:spcPts val="5617"/>
              </a:lnSpc>
              <a:spcBef>
                <a:spcPct val="0"/>
              </a:spcBef>
            </a:pPr>
            <a:r>
              <a:rPr lang="en-US" b="true" sz="5250" i="true">
                <a:solidFill>
                  <a:srgbClr val="000000"/>
                </a:solidFill>
                <a:latin typeface="Alegreya Sans SC Bold Italics"/>
                <a:ea typeface="Alegreya Sans SC Bold Italics"/>
                <a:cs typeface="Alegreya Sans SC Bold Italics"/>
                <a:sym typeface="Alegreya Sans SC Bold Italics"/>
              </a:rPr>
              <a:t>pickle</a:t>
            </a:r>
          </a:p>
          <a:p>
            <a:pPr algn="ctr">
              <a:lnSpc>
                <a:spcPts val="5617"/>
              </a:lnSpc>
              <a:spcBef>
                <a:spcPct val="0"/>
              </a:spcBef>
            </a:pPr>
            <a:r>
              <a:rPr lang="en-US" b="true" sz="5250" i="true">
                <a:solidFill>
                  <a:srgbClr val="000000"/>
                </a:solidFill>
                <a:latin typeface="Alegreya Sans SC Bold Italics"/>
                <a:ea typeface="Alegreya Sans SC Bold Italics"/>
                <a:cs typeface="Alegreya Sans SC Bold Italics"/>
                <a:sym typeface="Alegreya Sans SC Bold Italics"/>
              </a:rPr>
              <a:t>date-time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54277" y="8015655"/>
            <a:ext cx="4910376" cy="2248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15"/>
              </a:lnSpc>
              <a:spcBef>
                <a:spcPct val="0"/>
              </a:spcBef>
            </a:pPr>
            <a:r>
              <a:rPr lang="en-US" b="true" sz="5248" i="true">
                <a:solidFill>
                  <a:srgbClr val="000000"/>
                </a:solidFill>
                <a:latin typeface="Alegreya Sans SC Bold Italics"/>
                <a:ea typeface="Alegreya Sans SC Bold Italics"/>
                <a:cs typeface="Alegreya Sans SC Bold Italics"/>
                <a:sym typeface="Alegreya Sans SC Bold Italics"/>
              </a:rPr>
              <a:t>Python</a:t>
            </a:r>
          </a:p>
          <a:p>
            <a:pPr algn="ctr">
              <a:lnSpc>
                <a:spcPts val="5615"/>
              </a:lnSpc>
              <a:spcBef>
                <a:spcPct val="0"/>
              </a:spcBef>
            </a:pPr>
            <a:r>
              <a:rPr lang="en-US" b="true" sz="5248" i="true">
                <a:solidFill>
                  <a:srgbClr val="000000"/>
                </a:solidFill>
                <a:latin typeface="Alegreya Sans SC Bold Italics"/>
                <a:ea typeface="Alegreya Sans SC Bold Italics"/>
                <a:cs typeface="Alegreya Sans SC Bold Italics"/>
                <a:sym typeface="Alegreya Sans SC Bold Italics"/>
              </a:rPr>
              <a:t>face_recognition</a:t>
            </a:r>
          </a:p>
          <a:p>
            <a:pPr algn="ctr">
              <a:lnSpc>
                <a:spcPts val="5615"/>
              </a:lnSpc>
              <a:spcBef>
                <a:spcPct val="0"/>
              </a:spcBef>
            </a:pPr>
            <a:r>
              <a:rPr lang="en-US" b="true" sz="5248" i="true">
                <a:solidFill>
                  <a:srgbClr val="000000"/>
                </a:solidFill>
                <a:latin typeface="Alegreya Sans SC Bold Italics"/>
                <a:ea typeface="Alegreya Sans SC Bold Italics"/>
                <a:cs typeface="Alegreya Sans SC Bold Italics"/>
                <a:sym typeface="Alegreya Sans SC Bold Italics"/>
              </a:rPr>
              <a:t>numpy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400000">
            <a:off x="-4365047" y="2470658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11145170" y="6203854"/>
                </a:moveTo>
                <a:lnTo>
                  <a:pt x="0" y="6203854"/>
                </a:lnTo>
                <a:lnTo>
                  <a:pt x="0" y="0"/>
                </a:lnTo>
                <a:lnTo>
                  <a:pt x="11145170" y="0"/>
                </a:lnTo>
                <a:lnTo>
                  <a:pt x="11145170" y="6203854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1353951" y="2041573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0" y="0"/>
                </a:moveTo>
                <a:lnTo>
                  <a:pt x="11145170" y="0"/>
                </a:lnTo>
                <a:lnTo>
                  <a:pt x="11145170" y="6203854"/>
                </a:lnTo>
                <a:lnTo>
                  <a:pt x="0" y="6203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2523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1581089"/>
                </a:moveTo>
                <a:lnTo>
                  <a:pt x="0" y="1581089"/>
                </a:lnTo>
                <a:lnTo>
                  <a:pt x="0" y="0"/>
                </a:lnTo>
                <a:lnTo>
                  <a:pt x="1581089" y="0"/>
                </a:lnTo>
                <a:lnTo>
                  <a:pt x="1581089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2523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0"/>
                </a:moveTo>
                <a:lnTo>
                  <a:pt x="0" y="0"/>
                </a:lnTo>
                <a:lnTo>
                  <a:pt x="0" y="1581090"/>
                </a:lnTo>
                <a:lnTo>
                  <a:pt x="1581089" y="1581090"/>
                </a:lnTo>
                <a:lnTo>
                  <a:pt x="158108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6706910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1581089"/>
                </a:moveTo>
                <a:lnTo>
                  <a:pt x="1581090" y="1581089"/>
                </a:lnTo>
                <a:lnTo>
                  <a:pt x="1581090" y="0"/>
                </a:lnTo>
                <a:lnTo>
                  <a:pt x="0" y="0"/>
                </a:lnTo>
                <a:lnTo>
                  <a:pt x="0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706910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0"/>
                </a:moveTo>
                <a:lnTo>
                  <a:pt x="1581090" y="0"/>
                </a:lnTo>
                <a:lnTo>
                  <a:pt x="1581090" y="1581090"/>
                </a:lnTo>
                <a:lnTo>
                  <a:pt x="0" y="1581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508288" y="1904145"/>
            <a:ext cx="14198622" cy="8987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99"/>
              </a:lnSpc>
            </a:pP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1. </a:t>
            </a:r>
            <a:r>
              <a:rPr lang="en-US" b="true" sz="3599" u="sng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firebase_admin</a:t>
            </a: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 🔐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Used to connect the Python backend securely with Firebase.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Enables real-time read/write operations for attendance data.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Ensures authenticated and authorized access to Firebase services.</a:t>
            </a:r>
          </a:p>
          <a:p>
            <a:pPr algn="just">
              <a:lnSpc>
                <a:spcPts val="4499"/>
              </a:lnSpc>
            </a:pPr>
          </a:p>
          <a:p>
            <a:pPr algn="just">
              <a:lnSpc>
                <a:spcPts val="4499"/>
              </a:lnSpc>
            </a:pP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2. </a:t>
            </a:r>
            <a:r>
              <a:rPr lang="en-US" b="true" sz="3599" u="sng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pickle</a:t>
            </a: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 📂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Used to store and load face encodings (embeddings) efficiently.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Helps in fast retrieval of trained face data during recognition.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Reduces processing time by avoiding repeated training.</a:t>
            </a:r>
          </a:p>
          <a:p>
            <a:pPr algn="just">
              <a:lnSpc>
                <a:spcPts val="4499"/>
              </a:lnSpc>
            </a:pPr>
          </a:p>
          <a:p>
            <a:pPr algn="just">
              <a:lnSpc>
                <a:spcPts val="4499"/>
              </a:lnSpc>
            </a:pP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3. </a:t>
            </a:r>
            <a:r>
              <a:rPr lang="en-US" b="true" sz="3599" u="sng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face_recognition</a:t>
            </a: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 🧠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Core library for face detection and face recognition.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Converts facial features into numerical embeddings.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Compares live faces with stored data to identify individuals.</a:t>
            </a:r>
          </a:p>
          <a:p>
            <a:pPr algn="just">
              <a:lnSpc>
                <a:spcPts val="4499"/>
              </a:lnSpc>
            </a:pPr>
          </a:p>
          <a:p>
            <a:pPr algn="just">
              <a:lnSpc>
                <a:spcPts val="449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5542248" y="506793"/>
            <a:ext cx="7203504" cy="111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b="true" sz="6999">
                <a:solidFill>
                  <a:srgbClr val="1800AD"/>
                </a:solidFill>
                <a:latin typeface="Alegreya Sans SC Bold"/>
                <a:ea typeface="Alegreya Sans SC Bold"/>
                <a:cs typeface="Alegreya Sans SC Bold"/>
                <a:sym typeface="Alegreya Sans SC Bold"/>
              </a:rPr>
              <a:t>Modules Overview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400000">
            <a:off x="-4384097" y="2470658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11145170" y="6203854"/>
                </a:moveTo>
                <a:lnTo>
                  <a:pt x="0" y="6203854"/>
                </a:lnTo>
                <a:lnTo>
                  <a:pt x="0" y="0"/>
                </a:lnTo>
                <a:lnTo>
                  <a:pt x="11145170" y="0"/>
                </a:lnTo>
                <a:lnTo>
                  <a:pt x="11145170" y="6203854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1353951" y="2041573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0" y="0"/>
                </a:moveTo>
                <a:lnTo>
                  <a:pt x="11145170" y="0"/>
                </a:lnTo>
                <a:lnTo>
                  <a:pt x="11145170" y="6203854"/>
                </a:lnTo>
                <a:lnTo>
                  <a:pt x="0" y="6203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2523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1581089"/>
                </a:moveTo>
                <a:lnTo>
                  <a:pt x="0" y="1581089"/>
                </a:lnTo>
                <a:lnTo>
                  <a:pt x="0" y="0"/>
                </a:lnTo>
                <a:lnTo>
                  <a:pt x="1581089" y="0"/>
                </a:lnTo>
                <a:lnTo>
                  <a:pt x="1581089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2523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0"/>
                </a:moveTo>
                <a:lnTo>
                  <a:pt x="0" y="0"/>
                </a:lnTo>
                <a:lnTo>
                  <a:pt x="0" y="1581090"/>
                </a:lnTo>
                <a:lnTo>
                  <a:pt x="1581089" y="1581090"/>
                </a:lnTo>
                <a:lnTo>
                  <a:pt x="158108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6706910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1581089"/>
                </a:moveTo>
                <a:lnTo>
                  <a:pt x="1581090" y="1581089"/>
                </a:lnTo>
                <a:lnTo>
                  <a:pt x="1581090" y="0"/>
                </a:lnTo>
                <a:lnTo>
                  <a:pt x="0" y="0"/>
                </a:lnTo>
                <a:lnTo>
                  <a:pt x="0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706910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0"/>
                </a:moveTo>
                <a:lnTo>
                  <a:pt x="1581090" y="0"/>
                </a:lnTo>
                <a:lnTo>
                  <a:pt x="1581090" y="1581090"/>
                </a:lnTo>
                <a:lnTo>
                  <a:pt x="0" y="1581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498763" y="1735534"/>
            <a:ext cx="14198622" cy="1460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99"/>
              </a:lnSpc>
            </a:pP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4. </a:t>
            </a:r>
            <a:r>
              <a:rPr lang="en-US" b="true" sz="3599" u="sng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cv2 </a:t>
            </a:r>
            <a:r>
              <a:rPr lang="en-US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"/>
                <a:ea typeface="FS Albert Arabic"/>
                <a:cs typeface="FS Albert Arabic"/>
                <a:sym typeface="FS Albert Arabic"/>
              </a:rPr>
              <a:t>📷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Used to capture live video from the camera.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Handles image preprocessing like resizing and frame conversion.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Plays a key role in real-time image processing.</a:t>
            </a:r>
          </a:p>
          <a:p>
            <a:pPr algn="just">
              <a:lnSpc>
                <a:spcPts val="4499"/>
              </a:lnSpc>
            </a:pPr>
          </a:p>
          <a:p>
            <a:pPr algn="just">
              <a:lnSpc>
                <a:spcPts val="4499"/>
              </a:lnSpc>
            </a:pP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5. </a:t>
            </a:r>
            <a:r>
              <a:rPr lang="en-US" b="true" sz="3599" u="sng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os</a:t>
            </a: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 🗂️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Used for file and directory handling operations.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Manages image paths, dataset folders, and local files.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Helps in system-level operations like file access.</a:t>
            </a:r>
          </a:p>
          <a:p>
            <a:pPr algn="just">
              <a:lnSpc>
                <a:spcPts val="4499"/>
              </a:lnSpc>
            </a:pPr>
          </a:p>
          <a:p>
            <a:pPr algn="just">
              <a:lnSpc>
                <a:spcPts val="4499"/>
              </a:lnSpc>
            </a:pP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6. </a:t>
            </a:r>
            <a:r>
              <a:rPr lang="en-US" b="true" sz="3599" u="sng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storage</a:t>
            </a:r>
            <a:r>
              <a:rPr lang="en-US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"/>
                <a:ea typeface="FS Albert Arabic"/>
                <a:cs typeface="FS Albert Arabic"/>
                <a:sym typeface="FS Albert Arabic"/>
              </a:rPr>
              <a:t> ☁️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Used to upload and retrieve face images from Firebase Cloud Storage.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Ensures secure and scalable storage of image data.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Stores image URLs instead of raw image data in the database.</a:t>
            </a:r>
          </a:p>
          <a:p>
            <a:pPr algn="just">
              <a:lnSpc>
                <a:spcPts val="4499"/>
              </a:lnSpc>
            </a:pPr>
          </a:p>
          <a:p>
            <a:pPr algn="just">
              <a:lnSpc>
                <a:spcPts val="4499"/>
              </a:lnSpc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7.credentials 🔑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Used to authenticate the application with Firebase.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Ensures only authorized backend access to Firebase services.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Prevents unauthorized data manipulation.</a:t>
            </a:r>
          </a:p>
          <a:p>
            <a:pPr algn="just">
              <a:lnSpc>
                <a:spcPts val="4499"/>
              </a:lnSpc>
            </a:pPr>
          </a:p>
          <a:p>
            <a:pPr algn="just">
              <a:lnSpc>
                <a:spcPts val="4499"/>
              </a:lnSpc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8.datetime ⏰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Used to record date and time of attendance.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Helps in maintaining daily attendance logs.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Prevents multiple attendance entries for the same day.</a:t>
            </a:r>
          </a:p>
          <a:p>
            <a:pPr algn="just">
              <a:lnSpc>
                <a:spcPts val="449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5542248" y="653052"/>
            <a:ext cx="7203504" cy="111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b="true" sz="6999">
                <a:solidFill>
                  <a:srgbClr val="1800AD"/>
                </a:solidFill>
                <a:latin typeface="Alegreya Sans SC Bold"/>
                <a:ea typeface="Alegreya Sans SC Bold"/>
                <a:cs typeface="Alegreya Sans SC Bold"/>
                <a:sym typeface="Alegreya Sans SC Bold"/>
              </a:rPr>
              <a:t>Modules Overview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400000">
            <a:off x="-4365047" y="2470658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11145170" y="6203854"/>
                </a:moveTo>
                <a:lnTo>
                  <a:pt x="0" y="6203854"/>
                </a:lnTo>
                <a:lnTo>
                  <a:pt x="0" y="0"/>
                </a:lnTo>
                <a:lnTo>
                  <a:pt x="11145170" y="0"/>
                </a:lnTo>
                <a:lnTo>
                  <a:pt x="11145170" y="6203854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1353951" y="2041573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0" y="0"/>
                </a:moveTo>
                <a:lnTo>
                  <a:pt x="11145170" y="0"/>
                </a:lnTo>
                <a:lnTo>
                  <a:pt x="11145170" y="6203854"/>
                </a:lnTo>
                <a:lnTo>
                  <a:pt x="0" y="6203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2523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1581089"/>
                </a:moveTo>
                <a:lnTo>
                  <a:pt x="0" y="1581089"/>
                </a:lnTo>
                <a:lnTo>
                  <a:pt x="0" y="0"/>
                </a:lnTo>
                <a:lnTo>
                  <a:pt x="1581089" y="0"/>
                </a:lnTo>
                <a:lnTo>
                  <a:pt x="1581089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2523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0"/>
                </a:moveTo>
                <a:lnTo>
                  <a:pt x="0" y="0"/>
                </a:lnTo>
                <a:lnTo>
                  <a:pt x="0" y="1581090"/>
                </a:lnTo>
                <a:lnTo>
                  <a:pt x="1581089" y="1581090"/>
                </a:lnTo>
                <a:lnTo>
                  <a:pt x="158108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6706910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1581089"/>
                </a:moveTo>
                <a:lnTo>
                  <a:pt x="1581090" y="1581089"/>
                </a:lnTo>
                <a:lnTo>
                  <a:pt x="1581090" y="0"/>
                </a:lnTo>
                <a:lnTo>
                  <a:pt x="0" y="0"/>
                </a:lnTo>
                <a:lnTo>
                  <a:pt x="0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706910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0"/>
                </a:moveTo>
                <a:lnTo>
                  <a:pt x="1581090" y="0"/>
                </a:lnTo>
                <a:lnTo>
                  <a:pt x="1581090" y="1581090"/>
                </a:lnTo>
                <a:lnTo>
                  <a:pt x="0" y="1581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508288" y="2045017"/>
            <a:ext cx="14198622" cy="6177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99"/>
              </a:lnSpc>
            </a:pPr>
          </a:p>
          <a:p>
            <a:pPr algn="just">
              <a:lnSpc>
                <a:spcPts val="4499"/>
              </a:lnSpc>
            </a:pP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7. </a:t>
            </a:r>
            <a:r>
              <a:rPr lang="en-US" b="true" sz="3599" u="sng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credentials</a:t>
            </a: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 🔑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Used to authenticate the application with Firebase.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Ensures only authorized backend access to Firebase services.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Prevents unauthorized data manipulation.</a:t>
            </a:r>
          </a:p>
          <a:p>
            <a:pPr algn="just">
              <a:lnSpc>
                <a:spcPts val="4499"/>
              </a:lnSpc>
            </a:pPr>
          </a:p>
          <a:p>
            <a:pPr algn="just">
              <a:lnSpc>
                <a:spcPts val="4499"/>
              </a:lnSpc>
            </a:pP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8. </a:t>
            </a:r>
            <a:r>
              <a:rPr lang="en-US" b="true" sz="3599" u="sng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datetime</a:t>
            </a:r>
            <a:r>
              <a:rPr lang="en-US" b="true" sz="3599">
                <a:gradFill>
                  <a:gsLst>
                    <a:gs pos="0">
                      <a:srgbClr val="004AAD">
                        <a:alpha val="100000"/>
                      </a:srgbClr>
                    </a:gs>
                    <a:gs pos="100000">
                      <a:srgbClr val="CB6CE6">
                        <a:alpha val="100000"/>
                      </a:srgbClr>
                    </a:gs>
                  </a:gsLst>
                  <a:lin ang="0"/>
                </a:gradFill>
                <a:latin typeface="FS Albert Arabic Bold"/>
                <a:ea typeface="FS Albert Arabic Bold"/>
                <a:cs typeface="FS Albert Arabic Bold"/>
                <a:sym typeface="FS Albert Arabic Bold"/>
              </a:rPr>
              <a:t> ⏰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Used to record date and time of attendance.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Helps in maintaining daily attendance logs.</a:t>
            </a:r>
          </a:p>
          <a:p>
            <a:pPr algn="just" marL="777238" indent="-388619" lvl="1">
              <a:lnSpc>
                <a:spcPts val="449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Prevents multiple attendance entries for the same day.</a:t>
            </a:r>
          </a:p>
          <a:p>
            <a:pPr algn="just">
              <a:lnSpc>
                <a:spcPts val="449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5542248" y="653052"/>
            <a:ext cx="7203504" cy="111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b="true" sz="6999">
                <a:solidFill>
                  <a:srgbClr val="1800AD"/>
                </a:solidFill>
                <a:latin typeface="Alegreya Sans SC Bold"/>
                <a:ea typeface="Alegreya Sans SC Bold"/>
                <a:cs typeface="Alegreya Sans SC Bold"/>
                <a:sym typeface="Alegreya Sans SC Bold"/>
              </a:rPr>
              <a:t>Modules Overview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400000">
            <a:off x="-4365047" y="2470658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11145170" y="6203854"/>
                </a:moveTo>
                <a:lnTo>
                  <a:pt x="0" y="6203854"/>
                </a:lnTo>
                <a:lnTo>
                  <a:pt x="0" y="0"/>
                </a:lnTo>
                <a:lnTo>
                  <a:pt x="11145170" y="0"/>
                </a:lnTo>
                <a:lnTo>
                  <a:pt x="11145170" y="6203854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1353951" y="2041573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0" y="0"/>
                </a:moveTo>
                <a:lnTo>
                  <a:pt x="11145170" y="0"/>
                </a:lnTo>
                <a:lnTo>
                  <a:pt x="11145170" y="6203854"/>
                </a:lnTo>
                <a:lnTo>
                  <a:pt x="0" y="6203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2523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1581089"/>
                </a:moveTo>
                <a:lnTo>
                  <a:pt x="0" y="1581089"/>
                </a:lnTo>
                <a:lnTo>
                  <a:pt x="0" y="0"/>
                </a:lnTo>
                <a:lnTo>
                  <a:pt x="1581089" y="0"/>
                </a:lnTo>
                <a:lnTo>
                  <a:pt x="1581089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2523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0"/>
                </a:moveTo>
                <a:lnTo>
                  <a:pt x="0" y="0"/>
                </a:lnTo>
                <a:lnTo>
                  <a:pt x="0" y="1581090"/>
                </a:lnTo>
                <a:lnTo>
                  <a:pt x="1581089" y="1581090"/>
                </a:lnTo>
                <a:lnTo>
                  <a:pt x="158108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6706910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1581089"/>
                </a:moveTo>
                <a:lnTo>
                  <a:pt x="1581090" y="1581089"/>
                </a:lnTo>
                <a:lnTo>
                  <a:pt x="1581090" y="0"/>
                </a:lnTo>
                <a:lnTo>
                  <a:pt x="0" y="0"/>
                </a:lnTo>
                <a:lnTo>
                  <a:pt x="0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706910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0"/>
                </a:moveTo>
                <a:lnTo>
                  <a:pt x="1581090" y="0"/>
                </a:lnTo>
                <a:lnTo>
                  <a:pt x="1581090" y="1581090"/>
                </a:lnTo>
                <a:lnTo>
                  <a:pt x="0" y="1581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954474" y="3519556"/>
            <a:ext cx="14379051" cy="4106058"/>
          </a:xfrm>
          <a:custGeom>
            <a:avLst/>
            <a:gdLst/>
            <a:ahLst/>
            <a:cxnLst/>
            <a:rect r="r" b="b" t="t" l="l"/>
            <a:pathLst>
              <a:path h="4106058" w="14379051">
                <a:moveTo>
                  <a:pt x="0" y="0"/>
                </a:moveTo>
                <a:lnTo>
                  <a:pt x="14379052" y="0"/>
                </a:lnTo>
                <a:lnTo>
                  <a:pt x="14379052" y="4106058"/>
                </a:lnTo>
                <a:lnTo>
                  <a:pt x="0" y="41060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64627" r="0" b="-68686"/>
            </a:stretch>
          </a:blipFill>
          <a:ln w="38100" cap="sq">
            <a:solidFill>
              <a:srgbClr val="000000"/>
            </a:solidFill>
            <a:prstDash val="lgDash"/>
            <a:miter/>
          </a:ln>
        </p:spPr>
      </p:sp>
      <p:sp>
        <p:nvSpPr>
          <p:cNvPr name="TextBox 9" id="9"/>
          <p:cNvSpPr txBox="true"/>
          <p:nvPr/>
        </p:nvSpPr>
        <p:spPr>
          <a:xfrm rot="0">
            <a:off x="6454660" y="971550"/>
            <a:ext cx="5378680" cy="111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b="true" sz="6999">
                <a:solidFill>
                  <a:srgbClr val="1800AD"/>
                </a:solidFill>
                <a:latin typeface="Alegreya Sans SC Bold"/>
                <a:ea typeface="Alegreya Sans SC Bold"/>
                <a:cs typeface="Alegreya Sans SC Bold"/>
                <a:sym typeface="Alegreya Sans SC Bold"/>
              </a:rPr>
              <a:t>Methodology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5400000">
            <a:off x="-4365047" y="2470658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11145170" y="6203854"/>
                </a:moveTo>
                <a:lnTo>
                  <a:pt x="0" y="6203854"/>
                </a:lnTo>
                <a:lnTo>
                  <a:pt x="0" y="0"/>
                </a:lnTo>
                <a:lnTo>
                  <a:pt x="11145170" y="0"/>
                </a:lnTo>
                <a:lnTo>
                  <a:pt x="11145170" y="6203854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11353951" y="2041573"/>
            <a:ext cx="11145170" cy="6203854"/>
          </a:xfrm>
          <a:custGeom>
            <a:avLst/>
            <a:gdLst/>
            <a:ahLst/>
            <a:cxnLst/>
            <a:rect r="r" b="b" t="t" l="l"/>
            <a:pathLst>
              <a:path h="6203854" w="11145170">
                <a:moveTo>
                  <a:pt x="0" y="0"/>
                </a:moveTo>
                <a:lnTo>
                  <a:pt x="11145170" y="0"/>
                </a:lnTo>
                <a:lnTo>
                  <a:pt x="11145170" y="6203854"/>
                </a:lnTo>
                <a:lnTo>
                  <a:pt x="0" y="6203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2523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1581089"/>
                </a:moveTo>
                <a:lnTo>
                  <a:pt x="0" y="1581089"/>
                </a:lnTo>
                <a:lnTo>
                  <a:pt x="0" y="0"/>
                </a:lnTo>
                <a:lnTo>
                  <a:pt x="1581089" y="0"/>
                </a:lnTo>
                <a:lnTo>
                  <a:pt x="1581089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2523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1581089" y="0"/>
                </a:moveTo>
                <a:lnTo>
                  <a:pt x="0" y="0"/>
                </a:lnTo>
                <a:lnTo>
                  <a:pt x="0" y="1581090"/>
                </a:lnTo>
                <a:lnTo>
                  <a:pt x="1581089" y="1581090"/>
                </a:lnTo>
                <a:lnTo>
                  <a:pt x="158108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6706910" y="4139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1581089"/>
                </a:moveTo>
                <a:lnTo>
                  <a:pt x="1581090" y="1581089"/>
                </a:lnTo>
                <a:lnTo>
                  <a:pt x="1581090" y="0"/>
                </a:lnTo>
                <a:lnTo>
                  <a:pt x="0" y="0"/>
                </a:lnTo>
                <a:lnTo>
                  <a:pt x="0" y="1581089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706910" y="8747308"/>
            <a:ext cx="1581090" cy="1581090"/>
          </a:xfrm>
          <a:custGeom>
            <a:avLst/>
            <a:gdLst/>
            <a:ahLst/>
            <a:cxnLst/>
            <a:rect r="r" b="b" t="t" l="l"/>
            <a:pathLst>
              <a:path h="1581090" w="1581090">
                <a:moveTo>
                  <a:pt x="0" y="0"/>
                </a:moveTo>
                <a:lnTo>
                  <a:pt x="1581090" y="0"/>
                </a:lnTo>
                <a:lnTo>
                  <a:pt x="1581090" y="1581090"/>
                </a:lnTo>
                <a:lnTo>
                  <a:pt x="0" y="15810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687996" y="971550"/>
            <a:ext cx="4912007" cy="111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b="true" sz="6999">
                <a:solidFill>
                  <a:srgbClr val="1800AD"/>
                </a:solidFill>
                <a:latin typeface="Alegreya Sans SC Bold"/>
                <a:ea typeface="Alegreya Sans SC Bold"/>
                <a:cs typeface="Alegreya Sans SC Bold"/>
                <a:sym typeface="Alegreya Sans SC Bold"/>
              </a:rPr>
              <a:t>Conclusions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49221" y="2788468"/>
            <a:ext cx="12626816" cy="5958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70" indent="-356235" lvl="1">
              <a:lnSpc>
                <a:spcPts val="594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The Real-Time Face Attendance System provides an accurate and automated solution for attendance management.</a:t>
            </a:r>
          </a:p>
          <a:p>
            <a:pPr algn="just" marL="712470" indent="-356235" lvl="1">
              <a:lnSpc>
                <a:spcPts val="594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It reduces manual effort</a:t>
            </a:r>
            <a:r>
              <a:rPr lang="en-US" sz="3300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, prevents proxy attendance, and improves efficiency.</a:t>
            </a:r>
          </a:p>
          <a:p>
            <a:pPr algn="just" marL="712470" indent="-356235" lvl="1">
              <a:lnSpc>
                <a:spcPts val="594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The integration of Python-based face recognition with Firebase enables real-time and secure data storage.</a:t>
            </a:r>
          </a:p>
          <a:p>
            <a:pPr algn="just" marL="712470" indent="-356235" lvl="1">
              <a:lnSpc>
                <a:spcPts val="5940"/>
              </a:lnSpc>
              <a:buFont typeface="Arial"/>
              <a:buChar char="•"/>
            </a:pPr>
            <a:r>
              <a:rPr lang="en-US" sz="3300">
                <a:solidFill>
                  <a:srgbClr val="000000"/>
                </a:solidFill>
                <a:latin typeface="FS Albert Arabic"/>
                <a:ea typeface="FS Albert Arabic"/>
                <a:cs typeface="FS Albert Arabic"/>
                <a:sym typeface="FS Albert Arabic"/>
              </a:rPr>
              <a:t>The system is scalable and can be extended for institutions, offices, and smart environments.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ED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93167" y="-524565"/>
            <a:ext cx="21057374" cy="11721390"/>
          </a:xfrm>
          <a:custGeom>
            <a:avLst/>
            <a:gdLst/>
            <a:ahLst/>
            <a:cxnLst/>
            <a:rect r="r" b="b" t="t" l="l"/>
            <a:pathLst>
              <a:path h="11721390" w="21057374">
                <a:moveTo>
                  <a:pt x="0" y="0"/>
                </a:moveTo>
                <a:lnTo>
                  <a:pt x="21057374" y="0"/>
                </a:lnTo>
                <a:lnTo>
                  <a:pt x="21057374" y="11721390"/>
                </a:lnTo>
                <a:lnTo>
                  <a:pt x="0" y="117213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43768" y="2689538"/>
            <a:ext cx="13400465" cy="5293184"/>
          </a:xfrm>
          <a:custGeom>
            <a:avLst/>
            <a:gdLst/>
            <a:ahLst/>
            <a:cxnLst/>
            <a:rect r="r" b="b" t="t" l="l"/>
            <a:pathLst>
              <a:path h="5293184" w="13400465">
                <a:moveTo>
                  <a:pt x="0" y="0"/>
                </a:moveTo>
                <a:lnTo>
                  <a:pt x="13400464" y="0"/>
                </a:lnTo>
                <a:lnTo>
                  <a:pt x="13400464" y="5293184"/>
                </a:lnTo>
                <a:lnTo>
                  <a:pt x="0" y="52931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615488" y="2469809"/>
            <a:ext cx="9422246" cy="4169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326"/>
              </a:lnSpc>
            </a:pPr>
            <a:r>
              <a:rPr lang="en-US" b="true" sz="16491">
                <a:solidFill>
                  <a:srgbClr val="004AAD"/>
                </a:solidFill>
                <a:latin typeface="Alegreya Sans Bold"/>
                <a:ea typeface="Alegreya Sans Bold"/>
                <a:cs typeface="Alegreya Sans Bold"/>
                <a:sym typeface="Alegreya Sans Bold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2689538" cy="2689538"/>
          </a:xfrm>
          <a:custGeom>
            <a:avLst/>
            <a:gdLst/>
            <a:ahLst/>
            <a:cxnLst/>
            <a:rect r="r" b="b" t="t" l="l"/>
            <a:pathLst>
              <a:path h="2689538" w="2689538">
                <a:moveTo>
                  <a:pt x="0" y="0"/>
                </a:moveTo>
                <a:lnTo>
                  <a:pt x="2689538" y="0"/>
                </a:lnTo>
                <a:lnTo>
                  <a:pt x="2689538" y="2689538"/>
                </a:lnTo>
                <a:lnTo>
                  <a:pt x="0" y="268953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0" y="7597462"/>
            <a:ext cx="2689538" cy="2689538"/>
          </a:xfrm>
          <a:custGeom>
            <a:avLst/>
            <a:gdLst/>
            <a:ahLst/>
            <a:cxnLst/>
            <a:rect r="r" b="b" t="t" l="l"/>
            <a:pathLst>
              <a:path h="2689538" w="2689538">
                <a:moveTo>
                  <a:pt x="0" y="2689538"/>
                </a:moveTo>
                <a:lnTo>
                  <a:pt x="2689538" y="2689538"/>
                </a:lnTo>
                <a:lnTo>
                  <a:pt x="2689538" y="0"/>
                </a:lnTo>
                <a:lnTo>
                  <a:pt x="0" y="0"/>
                </a:lnTo>
                <a:lnTo>
                  <a:pt x="0" y="268953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5595939" y="0"/>
            <a:ext cx="2689538" cy="2689538"/>
          </a:xfrm>
          <a:custGeom>
            <a:avLst/>
            <a:gdLst/>
            <a:ahLst/>
            <a:cxnLst/>
            <a:rect r="r" b="b" t="t" l="l"/>
            <a:pathLst>
              <a:path h="2689538" w="2689538">
                <a:moveTo>
                  <a:pt x="2689538" y="0"/>
                </a:moveTo>
                <a:lnTo>
                  <a:pt x="0" y="0"/>
                </a:lnTo>
                <a:lnTo>
                  <a:pt x="0" y="2689538"/>
                </a:lnTo>
                <a:lnTo>
                  <a:pt x="2689538" y="2689538"/>
                </a:lnTo>
                <a:lnTo>
                  <a:pt x="268953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15595939" y="7597462"/>
            <a:ext cx="2689538" cy="2689538"/>
          </a:xfrm>
          <a:custGeom>
            <a:avLst/>
            <a:gdLst/>
            <a:ahLst/>
            <a:cxnLst/>
            <a:rect r="r" b="b" t="t" l="l"/>
            <a:pathLst>
              <a:path h="2689538" w="2689538">
                <a:moveTo>
                  <a:pt x="2689538" y="2689538"/>
                </a:moveTo>
                <a:lnTo>
                  <a:pt x="0" y="2689538"/>
                </a:lnTo>
                <a:lnTo>
                  <a:pt x="0" y="0"/>
                </a:lnTo>
                <a:lnTo>
                  <a:pt x="2689538" y="0"/>
                </a:lnTo>
                <a:lnTo>
                  <a:pt x="2689538" y="2689538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DAG8aBI89Ks</dc:identifier>
  <dcterms:modified xsi:type="dcterms:W3CDTF">2011-08-01T06:04:30Z</dcterms:modified>
  <cp:revision>1</cp:revision>
  <dc:title>Face_Attendance_System_ppt</dc:title>
</cp:coreProperties>
</file>

<file path=docProps/thumbnail.jpeg>
</file>